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2C98BC-D1A2-45D8-B5AD-3D126220679B}" type="datetimeFigureOut">
              <a:rPr lang="en-US" smtClean="0"/>
              <a:pPr/>
              <a:t>1/30/2012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01B3CD-B44D-4D1E-9F26-557BD4267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/>
              <a:t>An Inspector Calls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Chain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Mrs </a:t>
            </a:r>
            <a:r>
              <a:rPr lang="en-GB" dirty="0" err="1" smtClean="0"/>
              <a:t>Birling</a:t>
            </a:r>
            <a:r>
              <a:rPr lang="en-GB" dirty="0" smtClean="0"/>
              <a:t> – Spring 1912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Eva has lost the last vestiges of respect. She is penniless and starving and seeks help from a local charity.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FFC000"/>
                </a:solidFill>
              </a:rPr>
              <a:t>Action</a:t>
            </a:r>
            <a:r>
              <a:rPr lang="en-GB" dirty="0" smtClean="0">
                <a:solidFill>
                  <a:srgbClr val="FFC000"/>
                </a:solidFill>
              </a:rPr>
              <a:t>:  </a:t>
            </a:r>
          </a:p>
          <a:p>
            <a:pPr>
              <a:buNone/>
            </a:pPr>
            <a:endParaRPr lang="en-GB" dirty="0" smtClean="0">
              <a:solidFill>
                <a:srgbClr val="FFC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Motive: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92D050"/>
                </a:solidFill>
              </a:rPr>
              <a:t>Consequence: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Mrs </a:t>
            </a:r>
            <a:r>
              <a:rPr lang="en-GB" dirty="0" err="1" smtClean="0"/>
              <a:t>Birling</a:t>
            </a:r>
            <a:r>
              <a:rPr lang="en-GB" dirty="0" smtClean="0"/>
              <a:t> – Spring 1912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Eva has lost the last vestiges of respect. She is penniless and starving and seeks help from a local charity.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FFC000"/>
                </a:solidFill>
              </a:rPr>
              <a:t>Action:  </a:t>
            </a:r>
            <a:r>
              <a:rPr lang="en-GB" dirty="0" smtClean="0">
                <a:solidFill>
                  <a:srgbClr val="FFFF00"/>
                </a:solidFill>
              </a:rPr>
              <a:t>Refused charity to a pregnant girl.</a:t>
            </a:r>
            <a:endParaRPr lang="en-GB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FFC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Motive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dirty="0" smtClean="0">
                <a:solidFill>
                  <a:srgbClr val="FFFF00"/>
                </a:solidFill>
              </a:rPr>
              <a:t>Thought the girl was ‘impertinent’ for the 		using the name ‘ Mrs </a:t>
            </a:r>
            <a:r>
              <a:rPr lang="en-GB" dirty="0" err="1" smtClean="0">
                <a:solidFill>
                  <a:srgbClr val="FFFF00"/>
                </a:solidFill>
              </a:rPr>
              <a:t>Birling</a:t>
            </a:r>
            <a:r>
              <a:rPr lang="en-GB" dirty="0" smtClean="0">
                <a:solidFill>
                  <a:srgbClr val="FFFF00"/>
                </a:solidFill>
              </a:rPr>
              <a:t>. Encouraged 		others to refuse to </a:t>
            </a:r>
            <a:r>
              <a:rPr lang="en-GB" smtClean="0">
                <a:solidFill>
                  <a:srgbClr val="FFFF00"/>
                </a:solidFill>
              </a:rPr>
              <a:t>give her </a:t>
            </a:r>
            <a:r>
              <a:rPr lang="en-GB" dirty="0" smtClean="0">
                <a:solidFill>
                  <a:srgbClr val="FFFF00"/>
                </a:solidFill>
              </a:rPr>
              <a:t>help.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92D050"/>
                </a:solidFill>
              </a:rPr>
              <a:t>Consequence</a:t>
            </a:r>
            <a:r>
              <a:rPr lang="en-GB" dirty="0" smtClean="0">
                <a:solidFill>
                  <a:srgbClr val="92D050"/>
                </a:solidFill>
              </a:rPr>
              <a:t>: </a:t>
            </a:r>
            <a:r>
              <a:rPr lang="en-GB" dirty="0" smtClean="0">
                <a:solidFill>
                  <a:srgbClr val="FFFF00"/>
                </a:solidFill>
              </a:rPr>
              <a:t>Left without any hope or 			respectability and facing starvation – suicide.</a:t>
            </a:r>
            <a:endParaRPr lang="en-GB" dirty="0" smtClean="0">
              <a:solidFill>
                <a:srgbClr val="92D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Year and month 		What happens </a:t>
            </a:r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September 1910 		Eva sacked by </a:t>
            </a:r>
            <a:r>
              <a:rPr lang="en-GB" sz="2400" dirty="0" err="1" smtClean="0">
                <a:solidFill>
                  <a:srgbClr val="FFFF00"/>
                </a:solidFill>
              </a:rPr>
              <a:t>Birling</a:t>
            </a:r>
            <a:r>
              <a:rPr lang="en-GB" sz="2400" dirty="0" smtClean="0">
                <a:solidFill>
                  <a:srgbClr val="FFFF00"/>
                </a:solidFill>
              </a:rPr>
              <a:t> &amp; Co. </a:t>
            </a:r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December 1910		 Eva employed by </a:t>
            </a:r>
            <a:r>
              <a:rPr lang="en-GB" sz="2400" dirty="0" err="1" smtClean="0">
                <a:solidFill>
                  <a:srgbClr val="FFFF00"/>
                </a:solidFill>
              </a:rPr>
              <a:t>Milwards</a:t>
            </a:r>
            <a:r>
              <a:rPr lang="en-GB" sz="2400" dirty="0" smtClean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Late January 1911 		Eva sacked by </a:t>
            </a:r>
            <a:r>
              <a:rPr lang="en-GB" sz="2400" dirty="0" err="1" smtClean="0">
                <a:solidFill>
                  <a:srgbClr val="FFFF00"/>
                </a:solidFill>
              </a:rPr>
              <a:t>Milwards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 March 1911 		Eva becomes Gerald's mistress. </a:t>
            </a:r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Early September 1911 	Gerald breaks off the affair</a:t>
            </a:r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Eva leaves </a:t>
            </a:r>
            <a:r>
              <a:rPr lang="en-GB" sz="2400" dirty="0" err="1" smtClean="0">
                <a:solidFill>
                  <a:srgbClr val="FF0000"/>
                </a:solidFill>
              </a:rPr>
              <a:t>Brumley</a:t>
            </a:r>
            <a:r>
              <a:rPr lang="en-GB" sz="2400" dirty="0" smtClean="0">
                <a:solidFill>
                  <a:srgbClr val="FF0000"/>
                </a:solidFill>
              </a:rPr>
              <a:t> for two months.</a:t>
            </a:r>
          </a:p>
          <a:p>
            <a:pPr lvl="1">
              <a:buNone/>
            </a:pPr>
            <a:r>
              <a:rPr lang="en-GB" dirty="0" smtClean="0">
                <a:solidFill>
                  <a:srgbClr val="FFFF00"/>
                </a:solidFill>
              </a:rPr>
              <a:t> November 1911 	Eric meets Eva. </a:t>
            </a:r>
          </a:p>
          <a:p>
            <a:pPr lvl="1">
              <a:buNone/>
            </a:pPr>
            <a:r>
              <a:rPr lang="en-GB" dirty="0" smtClean="0">
                <a:solidFill>
                  <a:srgbClr val="FFFF00"/>
                </a:solidFill>
              </a:rPr>
              <a:t>Dec 1911/Jan 1912 	Eva finds she is pregnant. </a:t>
            </a:r>
          </a:p>
          <a:p>
            <a:pPr lvl="1">
              <a:buNone/>
            </a:pPr>
            <a:r>
              <a:rPr lang="en-GB" dirty="0" smtClean="0">
                <a:solidFill>
                  <a:srgbClr val="FFFF00"/>
                </a:solidFill>
              </a:rPr>
              <a:t>Late March 1912 	Mrs. </a:t>
            </a:r>
            <a:r>
              <a:rPr lang="en-GB" dirty="0" err="1" smtClean="0">
                <a:solidFill>
                  <a:srgbClr val="FFFF00"/>
                </a:solidFill>
              </a:rPr>
              <a:t>Birling</a:t>
            </a:r>
            <a:r>
              <a:rPr lang="en-GB" dirty="0" smtClean="0">
                <a:solidFill>
                  <a:srgbClr val="FFFF00"/>
                </a:solidFill>
              </a:rPr>
              <a:t> turns down Eva's 				application for help. </a:t>
            </a:r>
          </a:p>
          <a:p>
            <a:pPr lvl="1">
              <a:buNone/>
            </a:pPr>
            <a:r>
              <a:rPr lang="en-GB" dirty="0" smtClean="0">
                <a:solidFill>
                  <a:srgbClr val="FFFF00"/>
                </a:solidFill>
              </a:rPr>
              <a:t>Early April 1912 	Eva's suicide/the Inspector calls</a:t>
            </a:r>
          </a:p>
          <a:p>
            <a:pPr>
              <a:buNone/>
            </a:pPr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solidFill>
                  <a:srgbClr val="FFFF00"/>
                </a:solidFill>
              </a:rPr>
              <a:t>Birling</a:t>
            </a:r>
            <a:r>
              <a:rPr lang="en-GB" dirty="0" smtClean="0">
                <a:solidFill>
                  <a:srgbClr val="FFFF00"/>
                </a:solidFill>
              </a:rPr>
              <a:t> – September 1910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78621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dirty="0" smtClean="0"/>
              <a:t>Eva Smith – a pretty, lively country girl, hard-working.</a:t>
            </a:r>
          </a:p>
          <a:p>
            <a:pPr algn="l"/>
            <a:endParaRPr lang="en-GB" dirty="0" smtClean="0"/>
          </a:p>
          <a:p>
            <a:pPr algn="l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FFC000"/>
                </a:solidFill>
              </a:rPr>
              <a:t>Action</a:t>
            </a:r>
            <a:r>
              <a:rPr lang="en-GB" dirty="0" smtClean="0">
                <a:solidFill>
                  <a:srgbClr val="FFFF00"/>
                </a:solidFill>
              </a:rPr>
              <a:t>: </a:t>
            </a:r>
            <a:r>
              <a:rPr lang="en-GB" dirty="0" err="1" smtClean="0">
                <a:solidFill>
                  <a:srgbClr val="FFFF00"/>
                </a:solidFill>
              </a:rPr>
              <a:t>Birling</a:t>
            </a:r>
            <a:r>
              <a:rPr lang="en-GB" dirty="0" smtClean="0">
                <a:solidFill>
                  <a:srgbClr val="FFFF00"/>
                </a:solidFill>
              </a:rPr>
              <a:t> dismissed her from his factory.</a:t>
            </a: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rgbClr val="FFFF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FF0000"/>
                </a:solidFill>
              </a:rPr>
              <a:t>Motive</a:t>
            </a:r>
            <a:r>
              <a:rPr lang="en-GB" dirty="0" smtClean="0">
                <a:solidFill>
                  <a:srgbClr val="FFFF00"/>
                </a:solidFill>
              </a:rPr>
              <a:t>: As Eva was outspoken, he thought she was a 	    		ring-leader in a strike for a pay rise. He is 	   		more concerned with profit than people.</a:t>
            </a: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rgbClr val="FFFF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92D050"/>
                </a:solidFill>
              </a:rPr>
              <a:t>Consequence</a:t>
            </a:r>
            <a:r>
              <a:rPr lang="en-GB" dirty="0" smtClean="0">
                <a:solidFill>
                  <a:srgbClr val="FFFF00"/>
                </a:solidFill>
              </a:rPr>
              <a:t>: Eva is out of work for two months and 				facing hunger.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Sheila </a:t>
            </a:r>
            <a:r>
              <a:rPr lang="en-GB" dirty="0" err="1" smtClean="0"/>
              <a:t>Birling</a:t>
            </a:r>
            <a:r>
              <a:rPr lang="en-GB" dirty="0" smtClean="0"/>
              <a:t> – November 1910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Eva finds work during the flu epidemic at </a:t>
            </a:r>
            <a:r>
              <a:rPr lang="en-GB" sz="2400" dirty="0" err="1" smtClean="0"/>
              <a:t>Milwards</a:t>
            </a:r>
            <a:r>
              <a:rPr lang="en-GB" sz="2400" dirty="0" smtClean="0"/>
              <a:t> Store.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3200" dirty="0" smtClean="0">
                <a:solidFill>
                  <a:srgbClr val="FFC000"/>
                </a:solidFill>
              </a:rPr>
              <a:t>Action:</a:t>
            </a:r>
          </a:p>
          <a:p>
            <a:endParaRPr lang="en-GB" sz="3200" dirty="0" smtClean="0">
              <a:solidFill>
                <a:srgbClr val="FFC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Motivation:</a:t>
            </a:r>
          </a:p>
          <a:p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92D050"/>
                </a:solidFill>
              </a:rPr>
              <a:t>Consequence:</a:t>
            </a:r>
            <a:endParaRPr lang="en-GB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Sheila </a:t>
            </a:r>
            <a:r>
              <a:rPr lang="en-GB" sz="3600" dirty="0" err="1" smtClean="0"/>
              <a:t>Birling</a:t>
            </a:r>
            <a:r>
              <a:rPr lang="en-GB" sz="3600" dirty="0" smtClean="0"/>
              <a:t> – November 1910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Eva finds work during the flu epidemic at </a:t>
            </a:r>
            <a:r>
              <a:rPr lang="en-GB" dirty="0" err="1" smtClean="0"/>
              <a:t>Milwards</a:t>
            </a:r>
            <a:r>
              <a:rPr lang="en-GB" dirty="0" smtClean="0"/>
              <a:t> </a:t>
            </a:r>
            <a:r>
              <a:rPr lang="en-GB" dirty="0" smtClean="0"/>
              <a:t>Store.</a:t>
            </a:r>
          </a:p>
          <a:p>
            <a:pPr>
              <a:buNone/>
            </a:pPr>
            <a:endParaRPr lang="en-GB" dirty="0" smtClean="0"/>
          </a:p>
          <a:p>
            <a:r>
              <a:rPr lang="en-GB" sz="3600" dirty="0" smtClean="0">
                <a:solidFill>
                  <a:srgbClr val="FFC000"/>
                </a:solidFill>
              </a:rPr>
              <a:t>Action: </a:t>
            </a:r>
            <a:r>
              <a:rPr lang="en-GB" dirty="0" smtClean="0">
                <a:solidFill>
                  <a:srgbClr val="FFFF00"/>
                </a:solidFill>
              </a:rPr>
              <a:t>Insisted a shop assistant was dismissed.</a:t>
            </a:r>
            <a:endParaRPr lang="en-GB" sz="3600" dirty="0" smtClean="0">
              <a:solidFill>
                <a:srgbClr val="FFC000"/>
              </a:solidFill>
            </a:endParaRPr>
          </a:p>
          <a:p>
            <a:endParaRPr lang="en-GB" sz="3600" dirty="0" smtClean="0">
              <a:solidFill>
                <a:srgbClr val="FFC00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Motive: </a:t>
            </a:r>
            <a:r>
              <a:rPr lang="en-GB" dirty="0" smtClean="0">
                <a:solidFill>
                  <a:srgbClr val="FFFF00"/>
                </a:solidFill>
              </a:rPr>
              <a:t>Temper and jealousy. The assistant 			had looked prettier in the dress, 			and had smiled.</a:t>
            </a:r>
            <a:endParaRPr lang="en-GB" sz="3600" dirty="0" smtClean="0">
              <a:solidFill>
                <a:srgbClr val="FF0000"/>
              </a:solidFill>
            </a:endParaRPr>
          </a:p>
          <a:p>
            <a:endParaRPr lang="en-GB" sz="3600" dirty="0" smtClean="0">
              <a:solidFill>
                <a:srgbClr val="FF0000"/>
              </a:solidFill>
            </a:endParaRPr>
          </a:p>
          <a:p>
            <a:r>
              <a:rPr lang="en-GB" sz="3600" dirty="0" smtClean="0">
                <a:solidFill>
                  <a:srgbClr val="92D050"/>
                </a:solidFill>
              </a:rPr>
              <a:t>Consequence: </a:t>
            </a:r>
            <a:r>
              <a:rPr lang="en-GB" dirty="0" smtClean="0">
                <a:solidFill>
                  <a:srgbClr val="FFFF00"/>
                </a:solidFill>
              </a:rPr>
              <a:t>Eva lost her job and couldn’t 				find another one.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Gerald Croft – March 1911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Eva </a:t>
            </a:r>
            <a:r>
              <a:rPr lang="en-GB" dirty="0" smtClean="0"/>
              <a:t>(now calling herself Rita Fenton)has </a:t>
            </a:r>
            <a:r>
              <a:rPr lang="en-GB" dirty="0" smtClean="0"/>
              <a:t>no means of support and is hungry.  She goes to the Palace Bar, a favourite haunt for prostitutes and their clients.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FFC000"/>
                </a:solidFill>
              </a:rPr>
              <a:t>Action</a:t>
            </a:r>
            <a:r>
              <a:rPr lang="en-GB" dirty="0" smtClean="0">
                <a:solidFill>
                  <a:srgbClr val="FFC000"/>
                </a:solidFill>
              </a:rPr>
              <a:t>: </a:t>
            </a:r>
            <a:endParaRPr lang="en-GB" dirty="0" smtClean="0">
              <a:solidFill>
                <a:srgbClr val="FFFF00"/>
              </a:solidFill>
            </a:endParaRPr>
          </a:p>
          <a:p>
            <a:endParaRPr lang="en-GB" dirty="0" smtClean="0">
              <a:solidFill>
                <a:srgbClr val="FFC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Motive: 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92D050"/>
                </a:solidFill>
              </a:rPr>
              <a:t>Consequence</a:t>
            </a:r>
            <a:r>
              <a:rPr lang="en-GB" dirty="0" smtClean="0">
                <a:solidFill>
                  <a:srgbClr val="92D050"/>
                </a:solidFill>
              </a:rPr>
              <a:t>: </a:t>
            </a:r>
            <a:endParaRPr lang="en-GB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Gerald Croft – March 1911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Eva </a:t>
            </a:r>
            <a:r>
              <a:rPr lang="en-GB" dirty="0" smtClean="0"/>
              <a:t>(now calling herself Rita Fenton) has </a:t>
            </a:r>
            <a:r>
              <a:rPr lang="en-GB" dirty="0" smtClean="0"/>
              <a:t>no means of support and is hungry.  She goes to the Palace Bar, a favourite haunt for prostitutes and their clients.</a:t>
            </a:r>
          </a:p>
          <a:p>
            <a:pPr>
              <a:buNone/>
            </a:pPr>
            <a:endParaRPr lang="en-GB" dirty="0" smtClean="0"/>
          </a:p>
          <a:p>
            <a:r>
              <a:rPr lang="en-GB" sz="3000" dirty="0" smtClean="0">
                <a:solidFill>
                  <a:srgbClr val="FFC000"/>
                </a:solidFill>
              </a:rPr>
              <a:t>Action</a:t>
            </a:r>
            <a:r>
              <a:rPr lang="en-GB" sz="3000" dirty="0" smtClean="0">
                <a:solidFill>
                  <a:srgbClr val="FFC000"/>
                </a:solidFill>
              </a:rPr>
              <a:t>: </a:t>
            </a:r>
            <a:r>
              <a:rPr lang="en-GB" sz="3000" dirty="0" smtClean="0">
                <a:solidFill>
                  <a:srgbClr val="FFFF00"/>
                </a:solidFill>
              </a:rPr>
              <a:t>Fed her and found her a flat. Became 		</a:t>
            </a:r>
            <a:r>
              <a:rPr lang="en-GB" sz="3000" dirty="0" smtClean="0">
                <a:solidFill>
                  <a:srgbClr val="FFFF00"/>
                </a:solidFill>
              </a:rPr>
              <a:t>	her  </a:t>
            </a:r>
            <a:r>
              <a:rPr lang="en-GB" sz="3000" dirty="0" smtClean="0">
                <a:solidFill>
                  <a:srgbClr val="FFFF00"/>
                </a:solidFill>
              </a:rPr>
              <a:t>lover.</a:t>
            </a:r>
          </a:p>
          <a:p>
            <a:endParaRPr lang="en-GB" sz="3000" dirty="0" smtClean="0">
              <a:solidFill>
                <a:srgbClr val="FFC000"/>
              </a:solidFill>
            </a:endParaRPr>
          </a:p>
          <a:p>
            <a:r>
              <a:rPr lang="en-GB" sz="3000" dirty="0" smtClean="0">
                <a:solidFill>
                  <a:srgbClr val="FF0000"/>
                </a:solidFill>
              </a:rPr>
              <a:t>Motive: </a:t>
            </a:r>
            <a:r>
              <a:rPr lang="en-GB" sz="3000" dirty="0" smtClean="0">
                <a:solidFill>
                  <a:srgbClr val="FFFF00"/>
                </a:solidFill>
              </a:rPr>
              <a:t>Pity. Enjoyed being her ‘Fairy </a:t>
            </a:r>
            <a:r>
              <a:rPr lang="en-GB" sz="3000" dirty="0" smtClean="0">
                <a:solidFill>
                  <a:srgbClr val="FFFF00"/>
                </a:solidFill>
              </a:rPr>
              <a:t>				Prince</a:t>
            </a:r>
            <a:r>
              <a:rPr lang="en-GB" sz="3000" dirty="0" smtClean="0">
                <a:solidFill>
                  <a:srgbClr val="FFFF00"/>
                </a:solidFill>
              </a:rPr>
              <a:t>’.</a:t>
            </a:r>
            <a:endParaRPr lang="en-GB" sz="3000" dirty="0" smtClean="0">
              <a:solidFill>
                <a:srgbClr val="FF0000"/>
              </a:solidFill>
            </a:endParaRPr>
          </a:p>
          <a:p>
            <a:endParaRPr lang="en-GB" sz="3000" dirty="0" smtClean="0">
              <a:solidFill>
                <a:srgbClr val="FF0000"/>
              </a:solidFill>
            </a:endParaRPr>
          </a:p>
          <a:p>
            <a:r>
              <a:rPr lang="en-GB" sz="3000" dirty="0" smtClean="0">
                <a:solidFill>
                  <a:srgbClr val="92D050"/>
                </a:solidFill>
              </a:rPr>
              <a:t>Consequence: </a:t>
            </a:r>
            <a:r>
              <a:rPr lang="en-GB" sz="3000" dirty="0" smtClean="0">
                <a:solidFill>
                  <a:srgbClr val="FFFF00"/>
                </a:solidFill>
              </a:rPr>
              <a:t>Temporary </a:t>
            </a:r>
            <a:r>
              <a:rPr lang="en-GB" sz="3000" dirty="0" smtClean="0">
                <a:solidFill>
                  <a:srgbClr val="FFFF00"/>
                </a:solidFill>
              </a:rPr>
              <a:t>happiness.</a:t>
            </a:r>
            <a:endParaRPr lang="en-GB" sz="3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92D05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Eric </a:t>
            </a:r>
            <a:r>
              <a:rPr lang="en-GB" dirty="0" err="1" smtClean="0"/>
              <a:t>Birling</a:t>
            </a:r>
            <a:r>
              <a:rPr lang="en-GB" dirty="0" smtClean="0"/>
              <a:t> – November 1911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Eva had to leave the flat (September). She goes back to the Palace, although she is not the type to solicit.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FFC000"/>
                </a:solidFill>
              </a:rPr>
              <a:t>Action: </a:t>
            </a:r>
          </a:p>
          <a:p>
            <a:endParaRPr lang="en-GB" dirty="0" smtClean="0">
              <a:solidFill>
                <a:srgbClr val="FFC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Motive: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92D050"/>
                </a:solidFill>
              </a:rPr>
              <a:t>Consequence: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Eric </a:t>
            </a:r>
            <a:r>
              <a:rPr lang="en-GB" dirty="0" err="1" smtClean="0"/>
              <a:t>Birling</a:t>
            </a:r>
            <a:r>
              <a:rPr lang="en-GB" dirty="0" smtClean="0"/>
              <a:t> – November 1911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/>
              <a:t>Eva had to leave the flat (September). She goes back to the Palace, although she is not the type to solicit</a:t>
            </a:r>
            <a:r>
              <a:rPr lang="en-GB" sz="2400" dirty="0" smtClean="0"/>
              <a:t>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>
                <a:solidFill>
                  <a:srgbClr val="FFC000"/>
                </a:solidFill>
              </a:rPr>
              <a:t>Action: </a:t>
            </a:r>
            <a:r>
              <a:rPr lang="en-GB" sz="2400" dirty="0" smtClean="0">
                <a:solidFill>
                  <a:srgbClr val="FFFF00"/>
                </a:solidFill>
              </a:rPr>
              <a:t>Took advantage of a girl weakened by 		hunger. Kept her on stolen money until 		</a:t>
            </a:r>
          </a:p>
          <a:p>
            <a:pPr lvl="1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	</a:t>
            </a:r>
            <a:r>
              <a:rPr lang="en-GB" dirty="0" smtClean="0">
                <a:solidFill>
                  <a:srgbClr val="FFFF00"/>
                </a:solidFill>
              </a:rPr>
              <a:t>she found out.</a:t>
            </a:r>
          </a:p>
          <a:p>
            <a:endParaRPr lang="en-GB" sz="2400" dirty="0" smtClean="0">
              <a:solidFill>
                <a:srgbClr val="FFC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Motive: </a:t>
            </a:r>
            <a:r>
              <a:rPr lang="en-GB" sz="2400" dirty="0" smtClean="0">
                <a:solidFill>
                  <a:srgbClr val="FFFF00"/>
                </a:solidFill>
              </a:rPr>
              <a:t>Drunkenness and a childish desire to emulate 		the men around him.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92D050"/>
                </a:solidFill>
              </a:rPr>
              <a:t>Consequence</a:t>
            </a:r>
            <a:r>
              <a:rPr lang="en-GB" sz="2400" dirty="0" smtClean="0">
                <a:solidFill>
                  <a:srgbClr val="92D050"/>
                </a:solidFill>
              </a:rPr>
              <a:t>: </a:t>
            </a:r>
            <a:r>
              <a:rPr lang="en-GB" sz="2400" dirty="0" smtClean="0">
                <a:solidFill>
                  <a:srgbClr val="FFFF00"/>
                </a:solidFill>
              </a:rPr>
              <a:t>Pregnant, penniless and unable to get a 			job.</a:t>
            </a:r>
            <a:endParaRPr lang="en-GB" sz="2400" dirty="0" smtClean="0">
              <a:solidFill>
                <a:srgbClr val="92D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</TotalTime>
  <Words>348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An Inspector Calls</vt:lpstr>
      <vt:lpstr>Timeline</vt:lpstr>
      <vt:lpstr>Birling – September 1910</vt:lpstr>
      <vt:lpstr>Sheila Birling – November 1910</vt:lpstr>
      <vt:lpstr>Sheila Birling – November 1910</vt:lpstr>
      <vt:lpstr>Gerald Croft – March 1911 </vt:lpstr>
      <vt:lpstr>Gerald Croft – March 1911</vt:lpstr>
      <vt:lpstr>Eric Birling – November 1911</vt:lpstr>
      <vt:lpstr>Eric Birling – November 1911</vt:lpstr>
      <vt:lpstr>Mrs Birling – Spring 1912</vt:lpstr>
      <vt:lpstr>Mrs Birling – Spring 1912</vt:lpstr>
    </vt:vector>
  </TitlesOfParts>
  <Company>St Julies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Inspector Calls</dc:title>
  <dc:creator>STJ Staff</dc:creator>
  <cp:lastModifiedBy>STJ Staff</cp:lastModifiedBy>
  <cp:revision>16</cp:revision>
  <dcterms:created xsi:type="dcterms:W3CDTF">2012-01-24T12:10:39Z</dcterms:created>
  <dcterms:modified xsi:type="dcterms:W3CDTF">2012-01-30T11:34:51Z</dcterms:modified>
</cp:coreProperties>
</file>